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NanumGothicExtraBold"/>
      <p:bold r:id="rId44"/>
    </p:embeddedFont>
    <p:embeddedFont>
      <p:font typeface="Nanum Gothic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NanumGothicExtraBold-bold.fnt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NanumGothic-bold.fntdata"/><Relationship Id="rId23" Type="http://schemas.openxmlformats.org/officeDocument/2006/relationships/slide" Target="slides/slide19.xml"/><Relationship Id="rId45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10af4245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10af4245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10af4245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10af4245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10af4245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10af4245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10af4245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10af4245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10af4245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10af4245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10af4245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10af4245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10af4245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10af4245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aecd3dc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aecd3dc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0af424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0af424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aecd3dc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aecd3dc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aecd3dc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aecd3dc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aecd3dcb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aecd3dcb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aecd3dcb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aecd3dc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10af4245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10af424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aecd3dcb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aecd3dcb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aecd3dcb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aecd3dc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aecd3dcb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aecd3dcb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aecd3dcb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aecd3dcb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10af424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10af424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aecd3dcb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aecd3dcb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10af4245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10af424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aecd3dcb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7aecd3dc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aecd3dcb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aecd3dcb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aecd3dcb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aecd3dcb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aecd3dcb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7aecd3dcb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10af4245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10af4245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7aecd3dcb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7aecd3dcb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aecd3dcb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aecd3dcb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aecd3dcb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7aecd3dcb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aecd3dcbc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7aecd3dcb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10af4245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10af4245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10af4245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10af4245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10af4245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10af4245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10af424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10af424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10af4245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10af4245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10af4245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10af4245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ko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784250" y="2121000"/>
            <a:ext cx="4940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모델1 방식의 </a:t>
            </a:r>
            <a:endParaRPr sz="4000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회원제 게시판 만들기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목록 보기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기능없이 전체 게시물을 한꺼번에 출력하는 형태로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페이지로 나누는 기능은 9장에서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DAO 와 DTO 준비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665" y="1627360"/>
            <a:ext cx="4648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98" y="2833079"/>
            <a:ext cx="5602411" cy="2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4288950" y="2816050"/>
            <a:ext cx="476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Resources/model1/board/BoardDTO.java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333875" y="3133450"/>
            <a:ext cx="45279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board 테이블에 데이터 저장 및 전송 담당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멤버변수 생성 후 getter / setter 자동생성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생성자는 별도로 생성하지 않음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DAO 와 DTO 준비(계속)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JSP 페이지 구현을 위한 메서드 추가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selectCount( ) : board 테이블에 저장된 게시물의 개수를 반환. 목록에서 번호를 출력 하기 위해 사용.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selectList( ) : board 테이블의 레코드를 가져와서 반환. 반환한 ResultSet 객체로부터 게시물 목록을 반복하여 출력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75" y="1228450"/>
            <a:ext cx="6017700" cy="22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4288950" y="1215850"/>
            <a:ext cx="493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8-2] 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4333875" y="1533250"/>
            <a:ext cx="45279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JDBConnect 클래스를 상속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부모 클래스의 생성자 중 application 내장 객체를 인수로 받아 DB에 연결하는 생성자 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게시물 개수 세기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709025" y="1304650"/>
            <a:ext cx="43119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count() 함수를 이용해서 게시물의 갯수 카운트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검색어가 있다면 where절 동적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쿼리문 실행 및 결과 얻어옴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229150" y="9872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3495"/>
            <a:ext cx="4351208" cy="37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게시물 목록 가져오기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229150" y="9872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8-4] 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8" name="Google Shape;168;p25"/>
          <p:cNvGrpSpPr/>
          <p:nvPr/>
        </p:nvGrpSpPr>
        <p:grpSpPr>
          <a:xfrm>
            <a:off x="304810" y="1335772"/>
            <a:ext cx="5183220" cy="3077489"/>
            <a:chOff x="304800" y="1335850"/>
            <a:chExt cx="5056800" cy="2877503"/>
          </a:xfrm>
        </p:grpSpPr>
        <p:pic>
          <p:nvPicPr>
            <p:cNvPr id="169" name="Google Shape;16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1335850"/>
              <a:ext cx="5056800" cy="1792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800" y="3121023"/>
              <a:ext cx="5056800" cy="10923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5"/>
          <p:cNvSpPr txBox="1"/>
          <p:nvPr/>
        </p:nvSpPr>
        <p:spPr>
          <a:xfrm>
            <a:off x="5559950" y="1304650"/>
            <a:ext cx="35373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목록을 가져오기 위한 쿼리문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검색어가 있다면 where절 동적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게시물은 일련번호의 내림차순 정렬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게시물 목록 가져오기(계속)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50" y="1081325"/>
            <a:ext cx="5263577" cy="39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5588795" y="1068839"/>
            <a:ext cx="35373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ResultSet에 저장된 레코드의 갯수만큼 반복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DTO에 레코드를 저장한 후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List에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목록 출력하기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5468550" y="1324850"/>
            <a:ext cx="36249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검색을 위한 파라미터가 있다면 DAO로 전달하기 위해 Map컬렉션에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❸❹ 앞에서 작성한 DAO의 메서드를 호출하여 게시물수와 목록을 반환받음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29150" y="9872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08Board/List.jsp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0" name="Google Shape;190;p27"/>
          <p:cNvGrpSpPr/>
          <p:nvPr/>
        </p:nvGrpSpPr>
        <p:grpSpPr>
          <a:xfrm>
            <a:off x="159600" y="1338273"/>
            <a:ext cx="5279399" cy="3429286"/>
            <a:chOff x="159600" y="1338273"/>
            <a:chExt cx="5279399" cy="3429286"/>
          </a:xfrm>
        </p:grpSpPr>
        <p:pic>
          <p:nvPicPr>
            <p:cNvPr id="191" name="Google Shape;19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600" y="1338273"/>
              <a:ext cx="5279399" cy="117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600" y="2466297"/>
              <a:ext cx="5279399" cy="23012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게시물 목록 출력하기(계속)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50075"/>
            <a:ext cx="5586725" cy="2641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694" y="1334100"/>
            <a:ext cx="5420074" cy="37227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8"/>
          <p:cNvSpPr txBox="1"/>
          <p:nvPr/>
        </p:nvSpPr>
        <p:spPr>
          <a:xfrm>
            <a:off x="58350" y="3687050"/>
            <a:ext cx="36249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List 컬렉션에 저장된 게시물이 있다면 갯수만큼 반복하여 &lt;tr&gt;태그를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8.3 목록 보기 </a:t>
            </a:r>
            <a:endParaRPr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게시물 목록 출력하기(계속)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8350" y="3229850"/>
            <a:ext cx="28674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목록에 진입했을때는 전체게시물이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출력됨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50" y="1126275"/>
            <a:ext cx="4484408" cy="205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150" y="2718475"/>
            <a:ext cx="5997875" cy="23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5063225" y="2064775"/>
            <a:ext cx="4157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검색어를 입력한 경우 쿼리스트링으로 파라미터가 전송되고 DAO에서는 where절이 동적으로 추가됨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175" y="1941700"/>
            <a:ext cx="5941310" cy="2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8.4 글쓰기</a:t>
            </a:r>
            <a:endParaRPr/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>
                <a:solidFill>
                  <a:schemeClr val="dk1"/>
                </a:solidFill>
              </a:rPr>
              <a:t>글쓰기 처리 프로세스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회원제 게시판이므로 로그인 후 글쓰기 페이지로 진입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로그인이 안된 상태라면 로그인 페이지로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8.4 글쓰기</a:t>
            </a:r>
            <a:endParaRPr/>
          </a:p>
        </p:txBody>
      </p:sp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>
                <a:solidFill>
                  <a:schemeClr val="dk1"/>
                </a:solidFill>
              </a:rPr>
              <a:t>로그인 여부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정보가 없을때 로그인 페이지로 이동시키는 페이지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>
            <a:off x="229150" y="15206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8-7] 08Board/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IsLoggedIn.jsp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28" y="1922222"/>
            <a:ext cx="6060393" cy="2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6404125" y="1921725"/>
            <a:ext cx="27399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세션 영역에 저장된 회원아이디가 없다면 로그아웃 상태이므로 로그인 페이지로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뒷부분에서 로그인이 필요한 모든 페이지 상단에 인클루드(include)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데이터베이스와 연동하여 입력, 수정, 삭제, 조회할 수 있는 모델1 방식의 회원제 게시판 제작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폼값 처리에는 내장 객체를 사용하고, 로그인은 session 영역을 사용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즉 7장까지의 모든 내용을 통합하여 게시판을 구현함으로써 학습한 내용을 복습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63" y="2704188"/>
            <a:ext cx="5114925" cy="2085975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8.4 글쓰기</a:t>
            </a:r>
            <a:endParaRPr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>
                <a:solidFill>
                  <a:schemeClr val="dk1"/>
                </a:solidFill>
              </a:rPr>
              <a:t>글쓰기 페이지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&lt;form&gt; 태그 하위에 &lt;input&gt; 태그로 구성된 일반적인 작성폼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입력값이 있는지 확인하기 위한 Javascript 함수로 구성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229150" y="15968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8-8] 08Board/Write.jsp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5947175" y="1921725"/>
            <a:ext cx="31968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입력값 검증을 위한 Javascript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게시물 작성을 위한 &lt;form&gt; 태그 및 하위 요소들로 구성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4475"/>
            <a:ext cx="5738976" cy="14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3423775"/>
            <a:ext cx="5738976" cy="1632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8.4 글쓰기</a:t>
            </a:r>
            <a:endParaRPr/>
          </a:p>
        </p:txBody>
      </p:sp>
      <p:sp>
        <p:nvSpPr>
          <p:cNvPr id="248" name="Google Shape;2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>
                <a:solidFill>
                  <a:schemeClr val="dk1"/>
                </a:solidFill>
              </a:rPr>
              <a:t>DAO에 글쓰기 메서드 추가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229150" y="9872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8-9]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5209750" y="1380850"/>
            <a:ext cx="36711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인파라미터가 있는 동적 insert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일련번호는 시퀀스를 통해 입력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❹❺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동적 쿼리문에 인파라미터를 설정한 후 실행. 결과는 1 혹은 0 반환됨.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50" y="1380850"/>
            <a:ext cx="5056800" cy="222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47" y="3559235"/>
            <a:ext cx="5056800" cy="132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8.4 글쓰기</a:t>
            </a:r>
            <a:endParaRPr/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>
                <a:solidFill>
                  <a:schemeClr val="dk1"/>
                </a:solidFill>
              </a:rPr>
              <a:t>글쓰기 처리 페이지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5282525" y="987250"/>
            <a:ext cx="505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8-10]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webapp/08Board/WriteProcess.jsp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5341550" y="1380850"/>
            <a:ext cx="37467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로그인 확인을 위한 인클루드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❷❸ 전송된 폼값을 받아 DTO에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입력을 위해 insertWrite() 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insert에 성공하면 목록으로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작성한 글이 제대로 등록되는지 테스트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3" name="Google Shape;263;p34"/>
          <p:cNvGrpSpPr/>
          <p:nvPr/>
        </p:nvGrpSpPr>
        <p:grpSpPr>
          <a:xfrm>
            <a:off x="46753" y="1076227"/>
            <a:ext cx="5294792" cy="4067453"/>
            <a:chOff x="75100" y="1672104"/>
            <a:chExt cx="5505086" cy="4485007"/>
          </a:xfrm>
        </p:grpSpPr>
        <p:pic>
          <p:nvPicPr>
            <p:cNvPr id="264" name="Google Shape;26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00" y="1672104"/>
              <a:ext cx="5505076" cy="559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101" y="2231829"/>
              <a:ext cx="5505086" cy="39252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874" y="3339875"/>
            <a:ext cx="4536124" cy="18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8.5 상세 보기</a:t>
            </a:r>
            <a:endParaRPr/>
          </a:p>
        </p:txBody>
      </p:sp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상세 보기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사용자가 선택한 게시물 하나를 조회하여 보여주는 기능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클릭 시 게시물의 일련번호(num 컬럼)를 매개변수로 전달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일련번호를 통해 데이터베이스에서 게시물 내용을 가져오고, 조회수(visitcount 컬럼)를 증가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프로세스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838" y="2144525"/>
            <a:ext cx="51339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525" y="3918875"/>
            <a:ext cx="65246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8.5 상세 보기</a:t>
            </a:r>
            <a:endParaRPr/>
          </a:p>
        </p:txBody>
      </p: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DAO 준비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조회를 위한 메서드 추가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229150" y="13682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35875"/>
            <a:ext cx="5727501" cy="16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343050"/>
            <a:ext cx="5733471" cy="16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5809675" y="1735875"/>
            <a:ext cx="33579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board 와 member 테이블을 서로 조인하여 회원의 이름까지 select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레코드를 ResultSet으로 반환받은 후 DTO객체에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DTO에 저장하는 부분은 동일한 패턴이므로 생략함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8.5 상세 보기</a:t>
            </a:r>
            <a:endParaRPr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DAO 준비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조회수 증가를 위한 메서드 추가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229150" y="13682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8-12] 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5420950" y="1753625"/>
            <a:ext cx="3600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number 타입의 컬럼인 visitcount를 1증가 시키는 update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쿼리문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단순히 조회수만 1증가 시키므로 별도로 반환값은 사용하지 않음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753625"/>
            <a:ext cx="5332399" cy="63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2299913"/>
            <a:ext cx="5332400" cy="275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8.5 상세 보기</a:t>
            </a:r>
            <a:endParaRPr/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상세 보기 화면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229150" y="9872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webapp/08Board/View.jsp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5877125" y="1380850"/>
            <a:ext cx="32670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파라미터로 전달된 일련번호를 받은 후 게시물 select 및 조회수 증가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DTO에 저장된 레코드를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getter()를 통해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웹 브라우저에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0" y="1380850"/>
            <a:ext cx="5756621" cy="16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00" y="3107400"/>
            <a:ext cx="5756624" cy="1637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8.5 상세 보기</a:t>
            </a:r>
            <a:endParaRPr/>
          </a:p>
        </p:txBody>
      </p:sp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상세 보기 화면 작성(계속)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5877125" y="1115175"/>
            <a:ext cx="32670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세션영역에 저장된 아이디와 게시물에 저장된 아이디를 비교.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즉 작성자 본인이게만 수정, 삭제 버튼이 보임.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View.jsp는 단독으로 실행하면 500에러 발생됨. 반드시 목록에서 제목을 클릭해서 실행해야함.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5" y="1115175"/>
            <a:ext cx="5732700" cy="285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675" y="3399850"/>
            <a:ext cx="3906324" cy="17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8.6 수정하기</a:t>
            </a:r>
            <a:endParaRPr/>
          </a:p>
        </p:txBody>
      </p: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수정하기는 상세보기와 글쓰기를 합쳐놓은 형태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본인이 작성했던 글을 DB에서 가져와서 글쓰기 폼에 채워서 보여주고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내용을 수정해 전송하면 수정한 내용으로 DB를 갱신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프로세스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49" y="2375675"/>
            <a:ext cx="5449800" cy="26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8.6 수정하기</a:t>
            </a:r>
            <a:endParaRPr/>
          </a:p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3" name="Google Shape;333;p41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수정 폼 화면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기존의 글쓰기 페이지를 복사한 후 몇가지만 수정하면 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229150" y="15206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8-14] webapp/08Board/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Edit.jsp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8275"/>
            <a:ext cx="629602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6448425" y="1888275"/>
            <a:ext cx="26958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수정페이지 진입시 로그인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상세보기와 동일하게 게시물의 내용을 DB로부터 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세션을 통해 본인여부 확인 후 JS의 경고창 및 뒤로이동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활용 사례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게시판의 가장 기본적인 기능은 단순히 글 하나를 저장하는것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저장되는 데이터를 다양하게 변경하면 쇼핑몰의 상품 리스트, 재고 관리, 회원 관리 등에서도 게시판을 활용할 수 있음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이처럼 게시판은 여러 형태의 데이터를 관리하기 위해 반드시 필요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425" y="2678150"/>
            <a:ext cx="3587375" cy="238915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8.6 수정하기</a:t>
            </a:r>
            <a:endParaRPr/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3" name="Google Shape;343;p42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수정 폼 화면 작성(계속)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6234375" y="1202475"/>
            <a:ext cx="29100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action 속성은 EditProcess.jsp로 변경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수정할 게시물의 일련번호도 함께 전송되야 하므로 hidden 상자 추가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기존 내용을 value 속성에 삽입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5" name="Google Shape;345;p42"/>
          <p:cNvGrpSpPr/>
          <p:nvPr/>
        </p:nvGrpSpPr>
        <p:grpSpPr>
          <a:xfrm>
            <a:off x="152404" y="1202475"/>
            <a:ext cx="6081972" cy="3854350"/>
            <a:chOff x="152388" y="1202475"/>
            <a:chExt cx="6296038" cy="4147138"/>
          </a:xfrm>
        </p:grpSpPr>
        <p:pic>
          <p:nvPicPr>
            <p:cNvPr id="346" name="Google Shape;34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202475"/>
              <a:ext cx="6296025" cy="2714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40898"/>
              <a:ext cx="6296025" cy="65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388" y="4482838"/>
              <a:ext cx="6296025" cy="866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1200" y="2689000"/>
            <a:ext cx="3953175" cy="15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8.6 수정하기</a:t>
            </a:r>
            <a:endParaRPr/>
          </a:p>
        </p:txBody>
      </p:sp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DAO 준비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6234375" y="1431075"/>
            <a:ext cx="29100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제목과 내용을 수정할 수 있는 update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쿼리문의 인파라미터 설정 및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229150" y="10634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Resources/model1/board/BoardDAO.java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9775"/>
            <a:ext cx="6081975" cy="1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70828"/>
            <a:ext cx="6081975" cy="110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59031"/>
            <a:ext cx="6081975" cy="86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8.6 수정하기</a:t>
            </a:r>
            <a:endParaRPr/>
          </a:p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8" name="Google Shape;368;p44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 처리 페이지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123200" y="1431075"/>
            <a:ext cx="3021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로그인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전송된 파라미터를 받아 DTO 객체에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DAO 객체 생성 후 update를 위한 메서드 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29150" y="10634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8-16]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webapp/08Board/EditProcess.jsp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9775"/>
            <a:ext cx="5970803" cy="19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3335075"/>
            <a:ext cx="5970800" cy="17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8.6 수정하기</a:t>
            </a:r>
            <a:endParaRPr/>
          </a:p>
        </p:txBody>
      </p:sp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9" name="Google Shape;379;p45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수정 처리 페이지 작성(계속)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6123200" y="1194503"/>
            <a:ext cx="3021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수정에 성공한 경우 상세보기 페이지로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실패인 경우 경고창을 띄운 후 뒤로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5" y="1183775"/>
            <a:ext cx="5978775" cy="21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575" y="3040725"/>
            <a:ext cx="4735425" cy="21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95425"/>
            <a:ext cx="4120250" cy="15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 txBox="1"/>
          <p:nvPr/>
        </p:nvSpPr>
        <p:spPr>
          <a:xfrm>
            <a:off x="3560750" y="3310100"/>
            <a:ext cx="1028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수정성공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5" name="Google Shape;385;p45"/>
          <p:cNvCxnSpPr/>
          <p:nvPr/>
        </p:nvCxnSpPr>
        <p:spPr>
          <a:xfrm>
            <a:off x="3498825" y="3727225"/>
            <a:ext cx="1116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8.7 삭제하기</a:t>
            </a:r>
            <a:endParaRPr/>
          </a:p>
        </p:txBody>
      </p:sp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삭제는 쓰기나 수정과는 달리 폼이 필요없음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작성자 본인인지 확인되면 즉시 게시물을 삭제하면 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프로세스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12" y="2234125"/>
            <a:ext cx="5578974" cy="2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8.7 삭제하기</a:t>
            </a:r>
            <a:endParaRPr/>
          </a:p>
        </p:txBody>
      </p:sp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삭제하기 버튼에 삭제 요청 로직 달기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 버튼 클릭시 요청을 보내는 Javascript 코드를 상세보기 페이지에 추가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>
            <a:off x="229150" y="15206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8-17] webapp/08Board/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View.jsp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02" name="Google Shape;402;p47"/>
          <p:cNvGrpSpPr/>
          <p:nvPr/>
        </p:nvGrpSpPr>
        <p:grpSpPr>
          <a:xfrm>
            <a:off x="152406" y="1888243"/>
            <a:ext cx="5707347" cy="2384732"/>
            <a:chOff x="152400" y="1888275"/>
            <a:chExt cx="6296025" cy="2552700"/>
          </a:xfrm>
        </p:grpSpPr>
        <p:pic>
          <p:nvPicPr>
            <p:cNvPr id="403" name="Google Shape;40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888275"/>
              <a:ext cx="6296025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717075"/>
              <a:ext cx="6296025" cy="723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5" name="Google Shape;4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1949" y="3778775"/>
            <a:ext cx="5949250" cy="12780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6" name="Google Shape;406;p47"/>
          <p:cNvSpPr txBox="1"/>
          <p:nvPr/>
        </p:nvSpPr>
        <p:spPr>
          <a:xfrm>
            <a:off x="5859750" y="1888250"/>
            <a:ext cx="3201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삭제하기 버튼을 눌렀을때 호출되는 함수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confirm 대화상자를 띄워 확인 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❸~❺ 전송방식, 경로를 설정 후 전송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8.7 삭제하기</a:t>
            </a:r>
            <a:endParaRPr/>
          </a:p>
        </p:txBody>
      </p:sp>
      <p:sp>
        <p:nvSpPr>
          <p:cNvPr id="412" name="Google Shape;4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3" name="Google Shape;413;p4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lang="ko">
                <a:solidFill>
                  <a:schemeClr val="dk1"/>
                </a:solidFill>
              </a:rPr>
              <a:t>DAO 준비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229150" y="11396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8-18] Java Resources/model1/board/BoardDAO.java 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5086450" y="1531950"/>
            <a:ext cx="3201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삭제를 위한 delete 쿼리문 작성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인파라미터를 설정한 후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152407" y="1531940"/>
            <a:ext cx="4934050" cy="3524935"/>
            <a:chOff x="152400" y="1608125"/>
            <a:chExt cx="5101375" cy="3673338"/>
          </a:xfrm>
        </p:grpSpPr>
        <p:pic>
          <p:nvPicPr>
            <p:cNvPr id="417" name="Google Shape;41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608125"/>
              <a:ext cx="5101365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993749"/>
              <a:ext cx="5101375" cy="32877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8.7 삭제하기</a:t>
            </a:r>
            <a:endParaRPr/>
          </a:p>
        </p:txBody>
      </p:sp>
      <p:sp>
        <p:nvSpPr>
          <p:cNvPr id="424" name="Google Shape;4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5" name="Google Shape;425;p4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삭제 처리 페이지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49"/>
          <p:cNvSpPr txBox="1"/>
          <p:nvPr/>
        </p:nvSpPr>
        <p:spPr>
          <a:xfrm>
            <a:off x="229150" y="1139650"/>
            <a:ext cx="51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8-19]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webapp/08Board/DeleteProcess.jsp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5941750" y="1517350"/>
            <a:ext cx="3201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로그인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❷❸ 일련번호로 기존 게시물 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인파라미터를 설정한 후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❹❺ 세션에 저장된 아이디를 읽은 후 게시물의 작성자와 비교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작성자 본인이 맞으면 게시물 삭제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28" name="Google Shape;428;p49"/>
          <p:cNvGrpSpPr/>
          <p:nvPr/>
        </p:nvGrpSpPr>
        <p:grpSpPr>
          <a:xfrm>
            <a:off x="205228" y="1517355"/>
            <a:ext cx="5736518" cy="3523609"/>
            <a:chOff x="205222" y="1533250"/>
            <a:chExt cx="6298328" cy="3868696"/>
          </a:xfrm>
        </p:grpSpPr>
        <p:pic>
          <p:nvPicPr>
            <p:cNvPr id="429" name="Google Shape;42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7525" y="1533250"/>
              <a:ext cx="6296025" cy="70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5222" y="2230124"/>
              <a:ext cx="6296025" cy="31718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8.7 삭제하기</a:t>
            </a:r>
            <a:endParaRPr/>
          </a:p>
        </p:txBody>
      </p:sp>
      <p:sp>
        <p:nvSpPr>
          <p:cNvPr id="436" name="Google Shape;43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삭제 처리 페이지 작성(계속)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50"/>
          <p:cNvSpPr txBox="1"/>
          <p:nvPr/>
        </p:nvSpPr>
        <p:spPr>
          <a:xfrm>
            <a:off x="5941750" y="1259600"/>
            <a:ext cx="32013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게시물 삭제에 성공하면 목록으로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삭제에 실패하면 뒤로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작성자 본인이 아니면 뒤로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259600"/>
            <a:ext cx="5734225" cy="329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675" y="3835850"/>
            <a:ext cx="4435425" cy="12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6" name="Google Shape;446;p5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 보기와 상세 보기는 로그인 없이 접근할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글쓰기는 로그인 후 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수정과 삭제는 로그인 후 본인이 작성한 게시물에 한해서만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시 session 내장 객체와 session 영역을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DB연결을 위한 설정값은 web.xml에 주로 저장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사용자가 입력한 내용을 쿼리에 반영하기 위해 동적 쿼리를 뜻하는 PreparedStatement 인터페이스를 주로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경고창(alert), 페이지 이동(location.href)과 같이 자주 사용하는 자바스크립트는 별도의 유틸리티 클래스로 만들어두면 재사용성이 높아짐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8.1 프로젝트 구상 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회원제 게시판의 프로세스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78675"/>
            <a:ext cx="6525896" cy="37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6487825" y="1248375"/>
            <a:ext cx="26562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게시판은 목록부터 출발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제목을 클릭하여 상세보기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 확인 후 수정 및 삭제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위 기능을 회원제로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487825" y="2391375"/>
            <a:ext cx="26562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비회원(로그아웃) 상태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300" lvl="1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 보기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300" lvl="1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상세 보기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회원(로그인) 상태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300" lvl="1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글쓰기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300" lvl="1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11300" lvl="1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8.1 프로젝트 구상 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 및 시퀀스 생성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5장에서 생성했던 2개의 테이블을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 : member 테이블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 컬럼은 기본키(Primary key)로 지정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게시판에 글을 쓰거나 수정, 삭제를 위한 회원인증에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88275"/>
            <a:ext cx="64198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8.1 프로젝트 구상 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테이블 및 시퀀스 생성(계속)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게시물 관리 : board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테이블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사용자가 입력한 게시물을 저장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일련번호 컬럼을 기본키(Primary key)로 지정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회원제이므로 member 테이블의 id 컬럼과 board 테이블의 id 컬럼은 외래키(foreign key)로 지정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50" y="1619850"/>
            <a:ext cx="5534842" cy="22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8.2 모델1 구조와 모델2 구조(MVC 패턴)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MVC 패턴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모델1과 모델2의 차이를 이해하기 위해 MVC 패턴을 알아야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MVC는 모델(Model), 뷰(View), 컨트롤러(Controller)의 약자로, 소프트웨어를 개발하는 방법론의 일종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Model : 비즈니스 로직 혹은 데이터베이스 관련 작업 담당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View : 사용자에게 보여주기 위한 작업 담당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Controller : 사용자의 요청을 받아 분석 및 처리를 담당. 이 과정에서 Model과 View를 호출.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925" y="2703600"/>
            <a:ext cx="60198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8.2 모델1 구조와 모델2 구조(MVC 패턴)</a:t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모델1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JSP로 개발하는 방식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사용자의 요청을 JSP가 받아서 처리한 후 응답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JSP에 Controller 와 View가 혼재되어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장점 : 개발속도가 빠르고, 학습하기 쉬움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단점 : 뷰와 컨트롤러를 JSP에서 구현해야 하므로 코드가 복잡해지고 유지보수가 어려움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938" y="2804725"/>
            <a:ext cx="50577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8.2 모델1 구조와 모델2 구조(MVC 패턴)</a:t>
            </a:r>
            <a:endParaRPr/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모델2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Servlet으로 개발하는 방식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사용자의 요청을 Controller인 Servlet이 직접 받음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요청을 분석한 후 Model을 호출하여 데이터를 받음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최종적으로 View로 전달하여 응답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장점 : MVC가 각 역할을 수행하므로 업무 분담이 명확하고 코드가 간결해짐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단점 : 구조가 복잡하여 학습하기 어렵고, 개발기간이 길어질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100" y="2894500"/>
            <a:ext cx="62674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